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67" r:id="rId14"/>
  </p:sldIdLst>
  <p:sldSz cx="12192000" cy="6858000"/>
  <p:notesSz cx="6858000" cy="9144000"/>
  <p:embeddedFontLst>
    <p:embeddedFont>
      <p:font typeface="Comfortaa" panose="020B0604020202020204" charset="0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671E25-F0AA-4E88-AFA6-5C536788ABBD}">
  <a:tblStyle styleId="{3D671E25-F0AA-4E88-AFA6-5C536788ABBD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0F0F0"/>
          </a:solidFill>
        </a:fill>
      </a:tcStyle>
    </a:wholeTbl>
    <a:band1H>
      <a:tcTxStyle/>
      <a:tcStyle>
        <a:tcBdr/>
        <a:fill>
          <a:solidFill>
            <a:srgbClr val="E0E0E0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0E0E0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A5A5A5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A5A5A5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A5A5A5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A5A5A5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80A037-D62A-4D70-845A-B9217784BA9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jpg>
</file>

<file path=ppt/media/image3.png>
</file>

<file path=ppt/media/image4.png>
</file>

<file path=ppt/media/image5.jp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568e18885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7568e1888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4722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568e18885_0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7568e18885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568e18885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7568e1888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568e1888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7568e1888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568e18885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7568e1888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568e18885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7568e1888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568e18885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7568e1888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568e18885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7568e1888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568e18885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7568e1888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568e18885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7568e1888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rive.google.com/file/d/1xzxxrJamFoMi9bvwWJk3YOlUYmL1JyRE/view?usp=sharing" TargetMode="Externa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2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>
            <a:off x="1844500" y="602325"/>
            <a:ext cx="8802600" cy="11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lang="es-PE" sz="3200">
                <a:solidFill>
                  <a:srgbClr val="FFFFFF"/>
                </a:solidFill>
              </a:rPr>
              <a:t>Escuela Profesional de Ingeniería de Sistemas</a:t>
            </a:r>
            <a:endParaRPr sz="3200">
              <a:solidFill>
                <a:srgbClr val="FFFFFF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lang="es-PE" sz="3200">
                <a:solidFill>
                  <a:srgbClr val="FFFFFF"/>
                </a:solidFill>
              </a:rPr>
              <a:t>Trabajo de investigación</a:t>
            </a:r>
            <a:endParaRPr sz="3200">
              <a:solidFill>
                <a:srgbClr val="FFFFFF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RESULTADOS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470275" y="1685108"/>
            <a:ext cx="677140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 smtClean="0"/>
              <a:t>El encendido y apagado de los Relay del sistema con el sensor de </a:t>
            </a:r>
            <a:r>
              <a:rPr lang="es-PE" dirty="0" err="1" smtClean="0"/>
              <a:t>Fotoresistencia</a:t>
            </a:r>
            <a:r>
              <a:rPr lang="es-PE" dirty="0" smtClean="0"/>
              <a:t>.</a:t>
            </a:r>
          </a:p>
          <a:p>
            <a:endParaRPr lang="es-PE" dirty="0"/>
          </a:p>
          <a:p>
            <a:endParaRPr lang="es-PE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83932" y="2857313"/>
            <a:ext cx="3468329" cy="260124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82685" y="2857313"/>
            <a:ext cx="3468329" cy="2601247"/>
          </a:xfrm>
          <a:prstGeom prst="rect">
            <a:avLst/>
          </a:prstGeom>
        </p:spPr>
      </p:pic>
      <p:sp>
        <p:nvSpPr>
          <p:cNvPr id="11" name="Google Shape;119;p17"/>
          <p:cNvSpPr txBox="1"/>
          <p:nvPr/>
        </p:nvSpPr>
        <p:spPr>
          <a:xfrm>
            <a:off x="2216226" y="6009666"/>
            <a:ext cx="3285900" cy="3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Comfortaa"/>
                <a:ea typeface="Comfortaa"/>
                <a:cs typeface="Comfortaa"/>
                <a:sym typeface="Comfortaa"/>
              </a:rPr>
              <a:t>Fuente: Elaboración Propia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3229879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/>
          <p:nvPr/>
        </p:nvSpPr>
        <p:spPr>
          <a:xfrm>
            <a:off x="768750" y="1542675"/>
            <a:ext cx="10654500" cy="44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omfortaa"/>
              <a:buChar char="●"/>
            </a:pPr>
            <a:endParaRPr sz="2000">
              <a:latin typeface="Comfortaa"/>
              <a:ea typeface="Comfortaa"/>
              <a:cs typeface="Comfortaa"/>
              <a:sym typeface="Comforta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CONCLUSIONES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1470275" y="2197894"/>
            <a:ext cx="8222365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dirty="0"/>
              <a:t>Como conclusión, el desarrollo de un sistema de automatización del hogar inalámbrico e inteligente es la forma de controlar los electrodomésticos a través de la tecnología inalámbrica. Introdujo el diseño y la implementación de una solución inalámbrica, flexible y de bajo costo para el hogar. La integración de la tecnología Arduino en el control de los dispositivos del hogar puede ayudar y mejorar el estilo de vida de todos los grupos de usuarios, especialmente para las personas con discapacidad y las personas mayores en términos de seguridad cómodo. La implementación de sistemas combinados con cable e inalámbricos sería de lo más práctico para diseñar un sistema de hogar inteligente, especialmente para reducir el costo de instalación del sistema para hogares convencionales</a:t>
            </a:r>
            <a:r>
              <a:rPr lang="es-PE" dirty="0" smtClean="0"/>
              <a:t>.</a:t>
            </a:r>
          </a:p>
          <a:p>
            <a:endParaRPr lang="es-PE" dirty="0"/>
          </a:p>
          <a:p>
            <a:r>
              <a:rPr lang="es-PE" dirty="0"/>
              <a:t>Por tanto la elaboración de este proyecto es un aporte que facilita en el control de iluminación de los distintos espacios e instalaciones del hogar, y que en un futuro se pueda implementar e integrar más servicios con la tecnología presentada en la presente investigación</a:t>
            </a:r>
            <a:r>
              <a:rPr lang="es-PE" dirty="0" smtClean="0"/>
              <a:t>.</a:t>
            </a:r>
            <a:endParaRPr lang="es-PE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3"/>
          <p:cNvSpPr/>
          <p:nvPr/>
        </p:nvSpPr>
        <p:spPr>
          <a:xfrm>
            <a:off x="768750" y="1542675"/>
            <a:ext cx="10654500" cy="44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omfortaa"/>
              <a:buChar char="●"/>
            </a:pPr>
            <a:r>
              <a:rPr lang="es-PE" sz="2000" dirty="0">
                <a:latin typeface="Comfortaa"/>
                <a:ea typeface="Comfortaa"/>
                <a:cs typeface="Comfortaa"/>
                <a:sym typeface="Comfortaa"/>
              </a:rPr>
              <a:t>Enlace </a:t>
            </a:r>
            <a:r>
              <a:rPr lang="es-PE" sz="2000" dirty="0" smtClean="0">
                <a:latin typeface="Comfortaa"/>
                <a:ea typeface="Comfortaa"/>
                <a:cs typeface="Comfortaa"/>
                <a:sym typeface="Comfortaa"/>
              </a:rPr>
              <a:t>Artículo</a:t>
            </a:r>
          </a:p>
          <a:p>
            <a:pPr marL="101600" lvl="1">
              <a:buSzPts val="2000"/>
            </a:pPr>
            <a:endParaRPr lang="es-PE" sz="2000" dirty="0" smtClean="0">
              <a:latin typeface="Comfortaa"/>
              <a:ea typeface="Comfortaa"/>
              <a:cs typeface="Comfortaa"/>
              <a:sym typeface="Comfortaa"/>
              <a:hlinkClick r:id="rId5"/>
            </a:endParaRPr>
          </a:p>
          <a:p>
            <a:pPr marL="101600" lvl="1">
              <a:buSzPts val="2000"/>
            </a:pPr>
            <a:r>
              <a:rPr lang="es-PE" sz="2000" dirty="0" smtClean="0">
                <a:latin typeface="Comfortaa"/>
                <a:ea typeface="Comfortaa"/>
                <a:cs typeface="Comfortaa"/>
                <a:sym typeface="Comfortaa"/>
                <a:hlinkClick r:id="rId5"/>
              </a:rPr>
              <a:t>https</a:t>
            </a:r>
            <a:r>
              <a:rPr lang="es-PE" sz="2000" dirty="0">
                <a:latin typeface="Comfortaa"/>
                <a:ea typeface="Comfortaa"/>
                <a:cs typeface="Comfortaa"/>
                <a:sym typeface="Comfortaa"/>
                <a:hlinkClick r:id="rId5"/>
              </a:rPr>
              <a:t>://</a:t>
            </a:r>
            <a:r>
              <a:rPr lang="es-PE" sz="2000" dirty="0" smtClean="0">
                <a:latin typeface="Comfortaa"/>
                <a:ea typeface="Comfortaa"/>
                <a:cs typeface="Comfortaa"/>
                <a:sym typeface="Comfortaa"/>
                <a:hlinkClick r:id="rId5"/>
              </a:rPr>
              <a:t>drive.google.com/file/d/1xzxxrJamFoMi9bvwWJk3YOlUYmL1JyRE/view?usp=sharing</a:t>
            </a:r>
            <a:endParaRPr lang="es-PE" sz="2000" dirty="0" smtClean="0">
              <a:latin typeface="Comfortaa"/>
              <a:ea typeface="Comfortaa"/>
              <a:cs typeface="Comfortaa"/>
              <a:sym typeface="Comfortaa"/>
            </a:endParaRPr>
          </a:p>
          <a:p>
            <a:pPr marL="101600" lvl="1">
              <a:buSzPts val="2000"/>
            </a:pPr>
            <a:endParaRPr sz="2000" dirty="0">
              <a:latin typeface="Comfortaa"/>
              <a:ea typeface="Comfortaa"/>
              <a:cs typeface="Comfortaa"/>
              <a:sym typeface="Comfortaa"/>
            </a:endParaRPr>
          </a:p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omfortaa"/>
              <a:buChar char="●"/>
            </a:pPr>
            <a:r>
              <a:rPr lang="es-PE" sz="2000" dirty="0">
                <a:latin typeface="Comfortaa"/>
                <a:ea typeface="Comfortaa"/>
                <a:cs typeface="Comfortaa"/>
                <a:sym typeface="Comfortaa"/>
              </a:rPr>
              <a:t>Código </a:t>
            </a:r>
            <a:r>
              <a:rPr lang="es-PE" sz="2000" dirty="0" smtClean="0">
                <a:latin typeface="Comfortaa"/>
                <a:ea typeface="Comfortaa"/>
                <a:cs typeface="Comfortaa"/>
                <a:sym typeface="Comfortaa"/>
              </a:rPr>
              <a:t>Fuente</a:t>
            </a:r>
          </a:p>
          <a:p>
            <a:pPr marL="101600" marR="0" lvl="0" algn="l" rtl="0">
              <a:spcBef>
                <a:spcPts val="0"/>
              </a:spcBef>
              <a:spcAft>
                <a:spcPts val="0"/>
              </a:spcAft>
              <a:buSzPts val="2000"/>
            </a:pPr>
            <a:endParaRPr lang="es-PE" sz="2000" dirty="0">
              <a:latin typeface="Comfortaa"/>
              <a:ea typeface="Comfortaa"/>
              <a:cs typeface="Comfortaa"/>
              <a:sym typeface="Comfortaa"/>
            </a:endParaRPr>
          </a:p>
          <a:p>
            <a:pPr marL="101600" lvl="0">
              <a:buSzPts val="2000"/>
            </a:pPr>
            <a:r>
              <a:rPr lang="es-PE" sz="2000" dirty="0">
                <a:latin typeface="Comfortaa"/>
                <a:ea typeface="Comfortaa"/>
                <a:cs typeface="Comfortaa"/>
                <a:sym typeface="Comfortaa"/>
              </a:rPr>
              <a:t>https://github.com/jhovylimahuaya/ArduinoDomoticaJhovy.git</a:t>
            </a:r>
          </a:p>
          <a:p>
            <a:pPr marL="101600" marR="0" lvl="0" algn="l" rtl="0">
              <a:spcBef>
                <a:spcPts val="0"/>
              </a:spcBef>
              <a:spcAft>
                <a:spcPts val="0"/>
              </a:spcAft>
              <a:buSzPts val="2000"/>
            </a:pPr>
            <a:endParaRPr sz="2000"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ANEXOS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5839775"/>
            <a:ext cx="2356475" cy="101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 rotWithShape="1">
          <a:blip r:embed="rId5">
            <a:alphaModFix/>
          </a:blip>
          <a:srcRect r="45070"/>
          <a:stretch/>
        </p:blipFill>
        <p:spPr>
          <a:xfrm>
            <a:off x="2356475" y="5839775"/>
            <a:ext cx="2945774" cy="108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/>
        </p:nvSpPr>
        <p:spPr>
          <a:xfrm>
            <a:off x="901791" y="2542615"/>
            <a:ext cx="9795600" cy="11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1730"/>
              </a:buClr>
              <a:buSzPts val="7200"/>
              <a:buFont typeface="Calibri"/>
              <a:buNone/>
            </a:pPr>
            <a:r>
              <a:rPr lang="es-PE" sz="7200" i="1">
                <a:solidFill>
                  <a:srgbClr val="591730"/>
                </a:solidFill>
                <a:latin typeface="Calibri"/>
                <a:ea typeface="Calibri"/>
                <a:cs typeface="Calibri"/>
                <a:sym typeface="Calibri"/>
              </a:rPr>
              <a:t>“Juntos somos Calidad”</a:t>
            </a:r>
            <a:endParaRPr sz="2400">
              <a:solidFill>
                <a:srgbClr val="59173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1713409" y="331295"/>
            <a:ext cx="9795600" cy="723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1730"/>
              </a:buClr>
              <a:buSzPts val="4000"/>
              <a:buFont typeface="Arial"/>
              <a:buNone/>
            </a:pPr>
            <a:r>
              <a:rPr lang="es-PE" sz="4000">
                <a:solidFill>
                  <a:srgbClr val="591730"/>
                </a:solidFill>
                <a:latin typeface="Arial"/>
                <a:ea typeface="Arial"/>
                <a:cs typeface="Arial"/>
                <a:sym typeface="Arial"/>
              </a:rPr>
              <a:t>Facultad de Ingeniería y Arquitectura</a:t>
            </a:r>
            <a:endParaRPr sz="4000">
              <a:solidFill>
                <a:srgbClr val="5917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/>
        </p:nvSpPr>
        <p:spPr>
          <a:xfrm>
            <a:off x="1312400" y="2045425"/>
            <a:ext cx="9344700" cy="18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buSzPts val="2800"/>
            </a:pPr>
            <a:r>
              <a:rPr lang="es-PE" sz="3000" b="1" dirty="0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Desarrollo de un Sistema Domótico utilizando Internet de las Cosas con Arduino para automatizar el Control de una vivienda en la ciudad de Juliaca</a:t>
            </a:r>
            <a:endParaRPr sz="3000" b="1" dirty="0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3000" b="1" dirty="0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4764826" y="4632418"/>
            <a:ext cx="5736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 i="0" u="none" strike="noStrike" cap="none" dirty="0" smtClean="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Jhovy Nhewspkki Limahuaya Paco</a:t>
            </a:r>
            <a:endParaRPr sz="2400" dirty="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4764825" y="5258450"/>
            <a:ext cx="5625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dirty="0">
                <a:latin typeface="Comfortaa"/>
                <a:ea typeface="Comfortaa"/>
                <a:cs typeface="Comfortaa"/>
                <a:sym typeface="Comfortaa"/>
              </a:rPr>
              <a:t>Asesor: Ing. </a:t>
            </a:r>
            <a:r>
              <a:rPr lang="es-PE" sz="1800" dirty="0" smtClean="0">
                <a:latin typeface="Comfortaa"/>
                <a:ea typeface="Comfortaa"/>
                <a:cs typeface="Comfortaa"/>
                <a:sym typeface="Comfortaa"/>
              </a:rPr>
              <a:t>David Mamani Pari</a:t>
            </a:r>
            <a:endParaRPr sz="1800" dirty="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782175" y="1957100"/>
            <a:ext cx="10654500" cy="44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s-PE" sz="2000" dirty="0" smtClean="0">
                <a:latin typeface="Comfortaa"/>
                <a:ea typeface="Comfortaa"/>
                <a:cs typeface="Comfortaa"/>
                <a:sym typeface="Comfortaa"/>
              </a:rPr>
              <a:t>La mejora de la calidad de vida de los seres humanos necesita un aporte directo por parte de la tecnología, </a:t>
            </a:r>
            <a:r>
              <a:rPr lang="es-PE" sz="2000" dirty="0" smtClean="0">
                <a:latin typeface="Comfortaa"/>
                <a:ea typeface="Comfortaa"/>
                <a:cs typeface="Comfortaa"/>
                <a:sym typeface="Comfortaa"/>
              </a:rPr>
              <a:t>de tal forma que en la presente investigación tiene como objetivo el desarrollo de un sistema domótico, con la finalidad cooperar en la mejora de la calidad de vida del hombre.</a:t>
            </a:r>
            <a:endParaRPr sz="2000"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INTRODUCCIÓN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848" y="3532908"/>
            <a:ext cx="9123825" cy="29787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ANTECEDENTES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111" name="Google Shape;111;p16"/>
          <p:cNvGraphicFramePr/>
          <p:nvPr>
            <p:extLst>
              <p:ext uri="{D42A27DB-BD31-4B8C-83A1-F6EECF244321}">
                <p14:modId xmlns:p14="http://schemas.microsoft.com/office/powerpoint/2010/main" val="2217231502"/>
              </p:ext>
            </p:extLst>
          </p:nvPr>
        </p:nvGraphicFramePr>
        <p:xfrm>
          <a:off x="547704" y="1527137"/>
          <a:ext cx="10454625" cy="4856650"/>
        </p:xfrm>
        <a:graphic>
          <a:graphicData uri="http://schemas.openxmlformats.org/drawingml/2006/table">
            <a:tbl>
              <a:tblPr firstRow="1" bandRow="1">
                <a:noFill/>
                <a:tableStyleId>{3D671E25-F0AA-4E88-AFA6-5C536788ABBD}</a:tableStyleId>
              </a:tblPr>
              <a:tblGrid>
                <a:gridCol w="1942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7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7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3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500" u="none" strike="noStrike" cap="none"/>
                        <a:t>AUTOR</a:t>
                      </a:r>
                      <a:endParaRPr sz="15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500" dirty="0"/>
                        <a:t>OBJETIVO</a:t>
                      </a:r>
                      <a:endParaRPr sz="15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s-PE" sz="1500">
                          <a:solidFill>
                            <a:schemeClr val="lt1"/>
                          </a:solidFill>
                        </a:rPr>
                        <a:t>CONTRIBUCIÓN</a:t>
                      </a:r>
                      <a:endParaRPr sz="15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3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500" dirty="0" err="1" smtClean="0"/>
                        <a:t>Yunus</a:t>
                      </a:r>
                      <a:r>
                        <a:rPr lang="es-PE" sz="1500" dirty="0" smtClean="0"/>
                        <a:t> </a:t>
                      </a:r>
                      <a:r>
                        <a:rPr lang="es-PE" sz="1500" dirty="0" err="1" smtClean="0"/>
                        <a:t>Tjandi</a:t>
                      </a:r>
                      <a:r>
                        <a:rPr lang="es-PE" sz="1500" dirty="0" smtClean="0"/>
                        <a:t>,</a:t>
                      </a:r>
                      <a:r>
                        <a:rPr lang="es-PE" sz="1500" baseline="0" dirty="0" smtClean="0"/>
                        <a:t> </a:t>
                      </a:r>
                      <a:r>
                        <a:rPr lang="es-PE" sz="1500" dirty="0" err="1" smtClean="0"/>
                        <a:t>Syarifuddin</a:t>
                      </a:r>
                      <a:r>
                        <a:rPr lang="es-PE" sz="1500" dirty="0" smtClean="0"/>
                        <a:t> </a:t>
                      </a:r>
                      <a:r>
                        <a:rPr lang="es-PE" sz="1500" dirty="0" err="1" smtClean="0"/>
                        <a:t>Kasim</a:t>
                      </a:r>
                      <a:endParaRPr sz="15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500" dirty="0" smtClean="0"/>
                        <a:t>Equipo de control eléctrico basado en relé Arduino</a:t>
                      </a:r>
                      <a:endParaRPr sz="15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500" dirty="0" smtClean="0"/>
                        <a:t>Sistema de Automatización de</a:t>
                      </a:r>
                      <a:r>
                        <a:rPr lang="es-PE" sz="1500" baseline="0" dirty="0" smtClean="0"/>
                        <a:t> Control eléctrico general, para edificios.</a:t>
                      </a:r>
                      <a:endParaRPr sz="15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81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500" dirty="0" smtClean="0"/>
                        <a:t>Ramón Amador Ramos</a:t>
                      </a:r>
                      <a:endParaRPr sz="15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500" dirty="0" smtClean="0"/>
                        <a:t>Sistema de control de la iluminación de un hogar a través de Android gobernado por la plataforma Arduino.</a:t>
                      </a:r>
                      <a:endParaRPr lang="es-PE" sz="15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PE" sz="1500" dirty="0" smtClean="0"/>
                        <a:t>Control de iluminación básico de una estancia, una de las formas más básica de ahorrar electricidad.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8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dirty="0" smtClean="0"/>
                        <a:t>Sharon </a:t>
                      </a:r>
                      <a:r>
                        <a:rPr lang="en-US" sz="1500" dirty="0" err="1" smtClean="0"/>
                        <a:t>Panth</a:t>
                      </a:r>
                      <a:r>
                        <a:rPr lang="en-US" sz="1500" dirty="0" smtClean="0"/>
                        <a:t>, Mahesh </a:t>
                      </a:r>
                      <a:r>
                        <a:rPr lang="en-US" sz="1500" dirty="0" err="1" smtClean="0"/>
                        <a:t>Jivani</a:t>
                      </a:r>
                      <a:r>
                        <a:rPr lang="en-US" sz="1500" dirty="0" smtClean="0"/>
                        <a:t>.</a:t>
                      </a:r>
                      <a:endParaRPr sz="15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500" dirty="0" smtClean="0"/>
                        <a:t>Sistema de automatización del hogar (HAS) con Android para teléfono móvil.</a:t>
                      </a:r>
                      <a:endParaRPr sz="15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PE" sz="1500" dirty="0" smtClean="0"/>
                        <a:t>Sistema</a:t>
                      </a:r>
                      <a:r>
                        <a:rPr lang="es-PE" sz="1500" baseline="0" dirty="0" smtClean="0"/>
                        <a:t> de Automatización del hogar, basado en el módulo </a:t>
                      </a:r>
                      <a:r>
                        <a:rPr lang="es-PE" sz="1500" baseline="0" dirty="0" err="1" smtClean="0"/>
                        <a:t>bluetooth</a:t>
                      </a:r>
                      <a:r>
                        <a:rPr lang="es-PE" sz="1500" baseline="0" dirty="0" smtClean="0"/>
                        <a:t> y Android.</a:t>
                      </a:r>
                      <a:endParaRPr sz="15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ARQUITECTURA DE LA SOLUCIÓN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1253175" y="6349300"/>
            <a:ext cx="3285900" cy="3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Comfortaa"/>
                <a:ea typeface="Comfortaa"/>
                <a:cs typeface="Comfortaa"/>
                <a:sym typeface="Comfortaa"/>
              </a:rPr>
              <a:t>Fuente: Elaboración Propia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5" y="1427262"/>
            <a:ext cx="8708243" cy="4880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METODOLOGÍA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1574474" y="1385599"/>
            <a:ext cx="8608617" cy="4835092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>
              <a:buSzPts val="1400"/>
            </a:pPr>
            <a:r>
              <a:rPr lang="es-PE" sz="2200" b="1" dirty="0" smtClean="0">
                <a:latin typeface="Comfortaa"/>
                <a:ea typeface="Comfortaa"/>
                <a:cs typeface="Comfortaa"/>
                <a:sym typeface="Comfortaa"/>
              </a:rPr>
              <a:t>Metodología IoT</a:t>
            </a:r>
          </a:p>
          <a:p>
            <a:pPr marL="139700" lvl="0">
              <a:buSzPts val="1400"/>
            </a:pPr>
            <a:endParaRPr lang="es-PE" sz="2200" b="1" dirty="0" smtClean="0">
              <a:latin typeface="Comfortaa"/>
              <a:ea typeface="Comfortaa"/>
              <a:cs typeface="Comfortaa"/>
              <a:sym typeface="Comfortaa"/>
            </a:endParaRPr>
          </a:p>
          <a:p>
            <a:pPr marL="482600" lvl="0" indent="-342900">
              <a:buSzPts val="1400"/>
              <a:buFont typeface="+mj-lt"/>
              <a:buAutoNum type="arabicPeriod"/>
            </a:pPr>
            <a:r>
              <a:rPr lang="es-PE" sz="2200" dirty="0" smtClean="0">
                <a:latin typeface="Comfortaa"/>
                <a:ea typeface="Comfortaa"/>
                <a:cs typeface="Comfortaa"/>
                <a:sym typeface="Comfortaa"/>
              </a:rPr>
              <a:t>Situación actual.</a:t>
            </a:r>
          </a:p>
          <a:p>
            <a:pPr marL="139700" lvl="4">
              <a:buSzPts val="1400"/>
            </a:pPr>
            <a:r>
              <a:rPr lang="es-PE" sz="2200" dirty="0">
                <a:latin typeface="Comfortaa"/>
                <a:ea typeface="Comfortaa"/>
                <a:cs typeface="Comfortaa"/>
                <a:sym typeface="Comfortaa"/>
              </a:rPr>
              <a:t>	</a:t>
            </a:r>
            <a:r>
              <a:rPr lang="es-PE" sz="2200" dirty="0" smtClean="0">
                <a:latin typeface="Comfortaa"/>
                <a:ea typeface="Comfortaa"/>
                <a:cs typeface="Comfortaa"/>
                <a:sym typeface="Comfortaa"/>
              </a:rPr>
              <a:t>- Se realiza el análisis actual de área 	donde se va 	a realizar la investigación.</a:t>
            </a:r>
          </a:p>
          <a:p>
            <a:pPr marL="482600" lvl="0" indent="-342900">
              <a:buSzPts val="1400"/>
              <a:buFont typeface="+mj-lt"/>
              <a:buAutoNum type="arabicPeriod"/>
            </a:pPr>
            <a:r>
              <a:rPr lang="es-PE" sz="2200" dirty="0" smtClean="0">
                <a:latin typeface="Comfortaa"/>
                <a:ea typeface="Comfortaa"/>
                <a:cs typeface="Comfortaa"/>
                <a:sym typeface="Comfortaa"/>
              </a:rPr>
              <a:t>Diseño </a:t>
            </a:r>
            <a:r>
              <a:rPr lang="es-PE" sz="2200" dirty="0">
                <a:latin typeface="Comfortaa"/>
                <a:ea typeface="Comfortaa"/>
                <a:cs typeface="Comfortaa"/>
                <a:sym typeface="Comfortaa"/>
              </a:rPr>
              <a:t>y visión general del sistema</a:t>
            </a:r>
            <a:r>
              <a:rPr lang="es-PE" sz="2200" dirty="0" smtClean="0">
                <a:latin typeface="Comfortaa"/>
                <a:ea typeface="Comfortaa"/>
                <a:cs typeface="Comfortaa"/>
                <a:sym typeface="Comfortaa"/>
              </a:rPr>
              <a:t>.</a:t>
            </a:r>
          </a:p>
          <a:p>
            <a:pPr marL="139700" lvl="3">
              <a:buSzPts val="1400"/>
            </a:pPr>
            <a:r>
              <a:rPr lang="es-PE" sz="2200" dirty="0">
                <a:latin typeface="Comfortaa"/>
                <a:ea typeface="Comfortaa"/>
                <a:cs typeface="Comfortaa"/>
                <a:sym typeface="Comfortaa"/>
              </a:rPr>
              <a:t>	</a:t>
            </a:r>
            <a:r>
              <a:rPr lang="es-PE" sz="2200" dirty="0" smtClean="0">
                <a:latin typeface="Comfortaa"/>
                <a:ea typeface="Comfortaa"/>
                <a:cs typeface="Comfortaa"/>
                <a:sym typeface="Comfortaa"/>
              </a:rPr>
              <a:t>- Se realiza el marco teórico de la investigación.</a:t>
            </a:r>
          </a:p>
          <a:p>
            <a:pPr marL="139700" lvl="3">
              <a:buSzPts val="1400"/>
            </a:pPr>
            <a:r>
              <a:rPr lang="es-PE" sz="2200" dirty="0">
                <a:latin typeface="Comfortaa"/>
                <a:ea typeface="Comfortaa"/>
                <a:cs typeface="Comfortaa"/>
                <a:sym typeface="Comfortaa"/>
              </a:rPr>
              <a:t>	</a:t>
            </a:r>
            <a:r>
              <a:rPr lang="es-PE" sz="2200" dirty="0" smtClean="0">
                <a:latin typeface="Comfortaa"/>
                <a:ea typeface="Comfortaa"/>
                <a:cs typeface="Comfortaa"/>
                <a:sym typeface="Comfortaa"/>
              </a:rPr>
              <a:t>- Se realiza el diseño del proyecto de investigación.</a:t>
            </a:r>
          </a:p>
          <a:p>
            <a:pPr marL="482600" lvl="0" indent="-342900">
              <a:buSzPts val="1400"/>
              <a:buFont typeface="+mj-lt"/>
              <a:buAutoNum type="arabicPeriod"/>
            </a:pPr>
            <a:r>
              <a:rPr lang="es-PE" sz="2200" dirty="0" smtClean="0">
                <a:latin typeface="Comfortaa"/>
                <a:ea typeface="Comfortaa"/>
                <a:cs typeface="Comfortaa"/>
                <a:sym typeface="Comfortaa"/>
              </a:rPr>
              <a:t>Implementación.</a:t>
            </a:r>
          </a:p>
          <a:p>
            <a:pPr marL="139700" lvl="0">
              <a:buSzPts val="1400"/>
            </a:pPr>
            <a:r>
              <a:rPr lang="es-PE" sz="2200" dirty="0">
                <a:latin typeface="Comfortaa"/>
                <a:ea typeface="Comfortaa"/>
                <a:cs typeface="Comfortaa"/>
                <a:sym typeface="Comfortaa"/>
              </a:rPr>
              <a:t>	</a:t>
            </a:r>
            <a:r>
              <a:rPr lang="es-PE" sz="2200" dirty="0" smtClean="0">
                <a:latin typeface="Comfortaa"/>
                <a:ea typeface="Comfortaa"/>
                <a:cs typeface="Comfortaa"/>
                <a:sym typeface="Comfortaa"/>
              </a:rPr>
              <a:t>- Se realiza el desarrollo del proyecto de 	investigación.</a:t>
            </a:r>
          </a:p>
          <a:p>
            <a:pPr marL="139700" lvl="0">
              <a:buSzPts val="1400"/>
            </a:pPr>
            <a:r>
              <a:rPr lang="es-PE" sz="2200" dirty="0">
                <a:latin typeface="Comfortaa"/>
                <a:ea typeface="Comfortaa"/>
                <a:cs typeface="Comfortaa"/>
                <a:sym typeface="Comfortaa"/>
              </a:rPr>
              <a:t>	</a:t>
            </a:r>
            <a:r>
              <a:rPr lang="es-PE" sz="2200" dirty="0" smtClean="0">
                <a:latin typeface="Comfortaa"/>
                <a:ea typeface="Comfortaa"/>
                <a:cs typeface="Comfortaa"/>
                <a:sym typeface="Comfortaa"/>
              </a:rPr>
              <a:t>- Se realiza la implementación del proyecto de 	investigación.</a:t>
            </a:r>
            <a:endParaRPr sz="2200" dirty="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/>
          <p:nvPr/>
        </p:nvSpPr>
        <p:spPr>
          <a:xfrm>
            <a:off x="768750" y="1542675"/>
            <a:ext cx="10654500" cy="44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omfortaa"/>
              <a:buChar char="●"/>
            </a:pPr>
            <a:r>
              <a:rPr lang="es-PE" sz="2000" dirty="0" smtClean="0">
                <a:latin typeface="Comfortaa"/>
                <a:ea typeface="Comfortaa"/>
                <a:cs typeface="Comfortaa"/>
                <a:sym typeface="Comfortaa"/>
              </a:rPr>
              <a:t>Primeramente se obtuvo la plataforma de interacción con el servidor Ethernet </a:t>
            </a:r>
            <a:r>
              <a:rPr lang="es-PE" sz="2000" dirty="0" err="1" smtClean="0">
                <a:latin typeface="Comfortaa"/>
                <a:ea typeface="Comfortaa"/>
                <a:cs typeface="Comfortaa"/>
                <a:sym typeface="Comfortaa"/>
              </a:rPr>
              <a:t>Shield</a:t>
            </a:r>
            <a:r>
              <a:rPr lang="es-PE" sz="2000" dirty="0" smtClean="0">
                <a:latin typeface="Comfortaa"/>
                <a:ea typeface="Comfortaa"/>
                <a:cs typeface="Comfortaa"/>
                <a:sym typeface="Comfortaa"/>
              </a:rPr>
              <a:t> Arduino.</a:t>
            </a:r>
          </a:p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omfortaa"/>
              <a:buChar char="●"/>
            </a:pPr>
            <a:endParaRPr sz="2000"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RESULTADOS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" name="Imagen 4"/>
          <p:cNvPicPr/>
          <p:nvPr/>
        </p:nvPicPr>
        <p:blipFill rotWithShape="1">
          <a:blip r:embed="rId5"/>
          <a:srcRect b="31926"/>
          <a:stretch/>
        </p:blipFill>
        <p:spPr>
          <a:xfrm>
            <a:off x="1470275" y="2327564"/>
            <a:ext cx="8856600" cy="3923111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470274" y="2325189"/>
            <a:ext cx="6410410" cy="24957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Google Shape;119;p17"/>
          <p:cNvSpPr txBox="1"/>
          <p:nvPr/>
        </p:nvSpPr>
        <p:spPr>
          <a:xfrm>
            <a:off x="1253175" y="6349300"/>
            <a:ext cx="3285900" cy="3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Comfortaa"/>
                <a:ea typeface="Comfortaa"/>
                <a:cs typeface="Comfortaa"/>
                <a:sym typeface="Comfortaa"/>
              </a:rPr>
              <a:t>Fuente: Elaboración Propia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RESULTADOS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555183" y="1591817"/>
            <a:ext cx="59634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 smtClean="0"/>
              <a:t>Y también obtenemos nuestras siguientes resultados en el hardware</a:t>
            </a:r>
            <a:r>
              <a:rPr lang="es-PE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/>
          </a:p>
          <a:p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52679" y="-36347"/>
            <a:ext cx="4136640" cy="8131632"/>
          </a:xfrm>
          <a:prstGeom prst="rect">
            <a:avLst/>
          </a:prstGeom>
        </p:spPr>
      </p:pic>
      <p:sp>
        <p:nvSpPr>
          <p:cNvPr id="6" name="Google Shape;119;p17"/>
          <p:cNvSpPr txBox="1"/>
          <p:nvPr/>
        </p:nvSpPr>
        <p:spPr>
          <a:xfrm>
            <a:off x="1555183" y="6299422"/>
            <a:ext cx="3285900" cy="3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Comfortaa"/>
                <a:ea typeface="Comfortaa"/>
                <a:cs typeface="Comfortaa"/>
                <a:sym typeface="Comfortaa"/>
              </a:rPr>
              <a:t>Fuente: Elaboración Propia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87185" y="119285"/>
            <a:ext cx="3500177" cy="734412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 txBox="1"/>
          <p:nvPr/>
        </p:nvSpPr>
        <p:spPr>
          <a:xfrm>
            <a:off x="1470275" y="862400"/>
            <a:ext cx="8856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PE" sz="2400" b="1">
                <a:solidFill>
                  <a:srgbClr val="980000"/>
                </a:solidFill>
                <a:latin typeface="Comfortaa"/>
                <a:ea typeface="Comfortaa"/>
                <a:cs typeface="Comfortaa"/>
                <a:sym typeface="Comfortaa"/>
              </a:rPr>
              <a:t>RESULTADOS</a:t>
            </a:r>
            <a:endParaRPr sz="2400" b="1" u="none" strike="noStrike" cap="none">
              <a:solidFill>
                <a:srgbClr val="98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470275" y="1685108"/>
            <a:ext cx="414568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 smtClean="0"/>
              <a:t>El encendido y apagado de los Relay del sistema.</a:t>
            </a:r>
          </a:p>
          <a:p>
            <a:endParaRPr lang="es-PE" dirty="0"/>
          </a:p>
          <a:p>
            <a:endParaRPr lang="es-PE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59598" y="2832088"/>
            <a:ext cx="3591560" cy="237020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259246" y="2802645"/>
            <a:ext cx="3594883" cy="243241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520781" y="2973525"/>
            <a:ext cx="3591562" cy="208733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53167" y="2828472"/>
            <a:ext cx="3591563" cy="2377439"/>
          </a:xfrm>
          <a:prstGeom prst="rect">
            <a:avLst/>
          </a:prstGeom>
        </p:spPr>
      </p:pic>
      <p:sp>
        <p:nvSpPr>
          <p:cNvPr id="9" name="Google Shape;119;p17"/>
          <p:cNvSpPr txBox="1"/>
          <p:nvPr/>
        </p:nvSpPr>
        <p:spPr>
          <a:xfrm>
            <a:off x="1470275" y="6013873"/>
            <a:ext cx="3285900" cy="3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Comfortaa"/>
                <a:ea typeface="Comfortaa"/>
                <a:cs typeface="Comfortaa"/>
                <a:sym typeface="Comfortaa"/>
              </a:rPr>
              <a:t>Fuente: Elaboración Propia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482</Words>
  <Application>Microsoft Office PowerPoint</Application>
  <PresentationFormat>Panorámica</PresentationFormat>
  <Paragraphs>59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Comfortaa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JHOVY</dc:creator>
  <cp:lastModifiedBy>Jhovy Nhewspkki Limahuaya Paco</cp:lastModifiedBy>
  <cp:revision>16</cp:revision>
  <dcterms:modified xsi:type="dcterms:W3CDTF">2019-11-29T17:33:56Z</dcterms:modified>
</cp:coreProperties>
</file>